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  <p:sldMasterId id="214748366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6858000" cx="12192000"/>
  <p:notesSz cx="6858000" cy="9144000"/>
  <p:embeddedFontLst>
    <p:embeddedFont>
      <p:font typeface="Montserrat SemiBold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Montserrat Medium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912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12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SemiBold-bold.fntdata"/><Relationship Id="rId22" Type="http://schemas.openxmlformats.org/officeDocument/2006/relationships/font" Target="fonts/MontserratSemiBold-boldItalic.fntdata"/><Relationship Id="rId21" Type="http://schemas.openxmlformats.org/officeDocument/2006/relationships/font" Target="fonts/MontserratSemiBold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MontserratMedium-bold.fntdata"/><Relationship Id="rId27" Type="http://schemas.openxmlformats.org/officeDocument/2006/relationships/font" Target="fonts/MontserratMedium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MontserratMedium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MontserratSemiBold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9ba0cf388a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9ba0cf388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3111967c3f_0_3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3111967c3f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fd467d0e7a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fd467d0e7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9ba0cf388a_0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9ba0cf388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3111967c3f_0_3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3111967c3f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d467d0e7a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fd467d0e7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30a25771e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30a25771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3111967c3f_0_3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3111967c3f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3111967c3f_0_3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3111967c3f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30a25771eb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30a25771e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3111967c3f_0_3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3111967c3f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3111967c3f_0_3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3111967c3f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0" y="0"/>
            <a:ext cx="12192000" cy="24279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rot="-5400000">
            <a:off x="4995422" y="-341588"/>
            <a:ext cx="2201156" cy="1219801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1069360" y="6585575"/>
            <a:ext cx="2542684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© BEHAVOX LTD. 2023  //  CONFIDENTIAL AND PROPRIETARY </a:t>
            </a:r>
            <a:endParaRPr/>
          </a:p>
        </p:txBody>
      </p:sp>
      <p:pic>
        <p:nvPicPr>
          <p:cNvPr descr="A picture containing icon&#10;&#10;Description automatically generated"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74868" y="750685"/>
            <a:ext cx="1939225" cy="27703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idx="1" type="body"/>
          </p:nvPr>
        </p:nvSpPr>
        <p:spPr>
          <a:xfrm>
            <a:off x="1069975" y="3649239"/>
            <a:ext cx="6573000" cy="10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Medium"/>
              <a:buNone/>
              <a:defRPr sz="28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42900" lvl="1" marL="914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2" type="body"/>
          </p:nvPr>
        </p:nvSpPr>
        <p:spPr>
          <a:xfrm>
            <a:off x="1069350" y="4787460"/>
            <a:ext cx="6573000" cy="7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6" name="Google Shape;16;p2"/>
          <p:cNvCxnSpPr/>
          <p:nvPr/>
        </p:nvCxnSpPr>
        <p:spPr>
          <a:xfrm>
            <a:off x="879231" y="3610708"/>
            <a:ext cx="0" cy="1700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">
  <p:cSld name="Divider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idx="1" type="body"/>
          </p:nvPr>
        </p:nvSpPr>
        <p:spPr>
          <a:xfrm>
            <a:off x="923325" y="1751152"/>
            <a:ext cx="65730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SemiBold"/>
              <a:buNone/>
              <a:defRPr sz="2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indent="-342900" lvl="1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SemiBold"/>
              <a:buChar char="•"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indent="-342900" lvl="2" marL="13716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SemiBold"/>
              <a:buChar char="•"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indent="-342900" lvl="3" marL="1828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SemiBold"/>
              <a:buChar char="•"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indent="-342900" lvl="4" marL="22860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SemiBold"/>
              <a:buChar char="•"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Char char="•"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indent="-342900" lvl="6" marL="3200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Char char="•"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indent="-342900" lvl="7" marL="36576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Char char="•"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indent="-342900" lvl="8" marL="4114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Char char="•"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2" type="body"/>
          </p:nvPr>
        </p:nvSpPr>
        <p:spPr>
          <a:xfrm>
            <a:off x="923325" y="2609752"/>
            <a:ext cx="65730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/>
          <p:nvPr/>
        </p:nvSpPr>
        <p:spPr>
          <a:xfrm>
            <a:off x="923326" y="6585575"/>
            <a:ext cx="2542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© BEHAVOX LTD. 2021  //  CONFIDENTIAL AND PROPRIETARY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" showMasterSp="0">
  <p:cSld name="Quote Slid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51100" y="-67725"/>
            <a:ext cx="12494201" cy="69934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3"/>
          <p:cNvSpPr txBox="1"/>
          <p:nvPr>
            <p:ph idx="1" type="body"/>
          </p:nvPr>
        </p:nvSpPr>
        <p:spPr>
          <a:xfrm>
            <a:off x="2118048" y="2225616"/>
            <a:ext cx="7956000" cy="13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rtl="0" algn="ctr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SemiBold"/>
              <a:buNone/>
              <a:defRPr sz="2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SemiBold"/>
              <a:buChar char="•"/>
              <a:defRPr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indent="-330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SemiBold"/>
              <a:buChar char="•"/>
              <a:defRPr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indent="-3175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SemiBold"/>
              <a:buChar char="•"/>
              <a:defRPr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indent="-3048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SemiBold"/>
              <a:buChar char="•"/>
              <a:defRPr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Char char="•"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Char char="•"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Char char="•"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Char char="•"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2" type="body"/>
          </p:nvPr>
        </p:nvSpPr>
        <p:spPr>
          <a:xfrm>
            <a:off x="2809492" y="3697858"/>
            <a:ext cx="65730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3"/>
          <p:cNvSpPr/>
          <p:nvPr/>
        </p:nvSpPr>
        <p:spPr>
          <a:xfrm>
            <a:off x="303324" y="6542396"/>
            <a:ext cx="2542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© BEHAVOX LTD. 2021  //  CONFIDENTIAL AND PROPRIETARY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showMasterSp="0">
  <p:cSld name="Blank Slid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1601" y="-62775"/>
            <a:ext cx="12415201" cy="698355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4"/>
          <p:cNvSpPr/>
          <p:nvPr/>
        </p:nvSpPr>
        <p:spPr>
          <a:xfrm>
            <a:off x="303324" y="6542396"/>
            <a:ext cx="2542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© BEHAVOX LTD. 2021  //  CONFIDENTIAL AND PROPRIETARY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Content" showMasterSp="0" type="twoObj">
  <p:cSld name="TWO_OBJECTS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87" name="Google Shape;87;p15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/>
          <p:nvPr/>
        </p:nvSpPr>
        <p:spPr>
          <a:xfrm>
            <a:off x="19450" y="9725"/>
            <a:ext cx="12192000" cy="536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/>
          <p:nvPr/>
        </p:nvSpPr>
        <p:spPr>
          <a:xfrm rot="5400000">
            <a:off x="5337550" y="6825"/>
            <a:ext cx="1555800" cy="1219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FFFFFF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5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indent="-330200" lvl="2" marL="13716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6pPr>
            <a:lvl7pPr indent="-342900" lvl="6" marL="3200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7pPr>
            <a:lvl8pPr indent="-342900" lvl="7" marL="36576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8pPr>
            <a:lvl9pPr indent="-342900" lvl="8" marL="4114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indent="-330200" lvl="2" marL="13716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6pPr>
            <a:lvl7pPr indent="-342900" lvl="6" marL="3200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7pPr>
            <a:lvl8pPr indent="-342900" lvl="7" marL="36576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8pPr>
            <a:lvl9pPr indent="-342900" lvl="8" marL="4114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" name="Google Shape;93;p15"/>
          <p:cNvSpPr/>
          <p:nvPr/>
        </p:nvSpPr>
        <p:spPr>
          <a:xfrm>
            <a:off x="745510" y="6566525"/>
            <a:ext cx="2542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© BEHAVOX LTD. 2023  //  CONFIDENTIAL AND PROPRIETARY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ull Content" showMasterSp="0">
  <p:cSld name="Title and Full Conte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95" name="Google Shape;95;p16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/>
          <p:nvPr/>
        </p:nvSpPr>
        <p:spPr>
          <a:xfrm>
            <a:off x="19450" y="9725"/>
            <a:ext cx="12192000" cy="536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/>
          <p:nvPr/>
        </p:nvSpPr>
        <p:spPr>
          <a:xfrm rot="5400000">
            <a:off x="5337550" y="6825"/>
            <a:ext cx="1555800" cy="1219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FFFFFF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6"/>
          <p:cNvSpPr txBox="1"/>
          <p:nvPr>
            <p:ph idx="1" type="body"/>
          </p:nvPr>
        </p:nvSpPr>
        <p:spPr>
          <a:xfrm>
            <a:off x="838199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>
                <a:solidFill>
                  <a:srgbClr val="000000"/>
                </a:solidFill>
              </a:defRPr>
            </a:lvl1pPr>
            <a:lvl2pPr indent="-342900" lvl="1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2pPr>
            <a:lvl3pPr indent="-330200" lvl="2" marL="13716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  <a:defRPr>
                <a:solidFill>
                  <a:srgbClr val="000000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>
                <a:solidFill>
                  <a:srgbClr val="000000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>
                <a:solidFill>
                  <a:srgbClr val="000000"/>
                </a:solidFill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6pPr>
            <a:lvl7pPr indent="-342900" lvl="6" marL="3200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7pPr>
            <a:lvl8pPr indent="-342900" lvl="7" marL="36576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8pPr>
            <a:lvl9pPr indent="-342900" lvl="8" marL="4114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0" name="Google Shape;100;p16"/>
          <p:cNvSpPr/>
          <p:nvPr/>
        </p:nvSpPr>
        <p:spPr>
          <a:xfrm>
            <a:off x="745510" y="6566525"/>
            <a:ext cx="2542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© BEHAVOX LTD. 2021  //  CONFIDENTIAL AND PROPRIETARY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Only" showMasterSp="0">
  <p:cSld name="Title 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02" name="Google Shape;102;p17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/>
          <p:nvPr/>
        </p:nvSpPr>
        <p:spPr>
          <a:xfrm>
            <a:off x="19450" y="9725"/>
            <a:ext cx="12192000" cy="536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/>
          <p:nvPr/>
        </p:nvSpPr>
        <p:spPr>
          <a:xfrm rot="5400000">
            <a:off x="5337550" y="6825"/>
            <a:ext cx="1555800" cy="1219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FFFFFF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7"/>
          <p:cNvSpPr/>
          <p:nvPr/>
        </p:nvSpPr>
        <p:spPr>
          <a:xfrm>
            <a:off x="745510" y="6566525"/>
            <a:ext cx="2542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© BEHAVOX LTD. 2021  //  CONFIDENTIAL AND PROPRIETARY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/>
        </p:nvSpPr>
        <p:spPr>
          <a:xfrm>
            <a:off x="1073380" y="3719254"/>
            <a:ext cx="5736000" cy="8619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THANK YOU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09" name="Google Shape;109;p18"/>
          <p:cNvCxnSpPr/>
          <p:nvPr/>
        </p:nvCxnSpPr>
        <p:spPr>
          <a:xfrm>
            <a:off x="879231" y="3796937"/>
            <a:ext cx="0" cy="1655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0" name="Google Shape;110;p18"/>
          <p:cNvSpPr txBox="1"/>
          <p:nvPr/>
        </p:nvSpPr>
        <p:spPr>
          <a:xfrm>
            <a:off x="1073380" y="5175148"/>
            <a:ext cx="2040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info@behavox.com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1073380" y="4798384"/>
            <a:ext cx="1917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www.behavox.com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18"/>
          <p:cNvSpPr/>
          <p:nvPr/>
        </p:nvSpPr>
        <p:spPr>
          <a:xfrm>
            <a:off x="1069360" y="6585575"/>
            <a:ext cx="2542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© BEHAVOX LTD. 2021  //  CONFIDENTIAL AND PROPRIETARY </a:t>
            </a:r>
            <a:endParaRPr/>
          </a:p>
        </p:txBody>
      </p:sp>
      <p:pic>
        <p:nvPicPr>
          <p:cNvPr descr="A picture containing icon&#10;&#10;Description automatically generated" id="113" name="Google Shape;11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74868" y="750685"/>
            <a:ext cx="1939225" cy="277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•"/>
              <a:defRPr/>
            </a:lvl1pPr>
            <a:lvl2pPr indent="-342900" lvl="1" marL="9144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30200" lvl="2" marL="1371600" rtl="0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indent="-317500" lvl="3" marL="1828800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indent="-304800" lvl="4" marL="2286000" rtl="0"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5pPr>
            <a:lvl6pPr indent="-342900" lvl="5" marL="27432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1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 sz="1900"/>
            </a:lvl1pPr>
            <a:lvl2pPr lvl="1" rtl="0">
              <a:buNone/>
              <a:defRPr sz="1900"/>
            </a:lvl2pPr>
            <a:lvl3pPr lvl="2" rtl="0">
              <a:buNone/>
              <a:defRPr sz="1900"/>
            </a:lvl3pPr>
            <a:lvl4pPr lvl="3" rtl="0">
              <a:buNone/>
              <a:defRPr sz="1900"/>
            </a:lvl4pPr>
            <a:lvl5pPr lvl="4" rtl="0">
              <a:buNone/>
              <a:defRPr sz="1900"/>
            </a:lvl5pPr>
            <a:lvl6pPr lvl="5" rtl="0">
              <a:buNone/>
              <a:defRPr sz="1900"/>
            </a:lvl6pPr>
            <a:lvl7pPr lvl="6" rtl="0">
              <a:buNone/>
              <a:defRPr sz="1900"/>
            </a:lvl7pPr>
            <a:lvl8pPr lvl="7" rtl="0">
              <a:buNone/>
              <a:defRPr sz="1900"/>
            </a:lvl8pPr>
            <a:lvl9pPr lvl="8" rtl="0">
              <a:buNone/>
              <a:defRPr sz="19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">
  <p:cSld name="Divider Slid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 rot="-5400000">
            <a:off x="4995422" y="-341588"/>
            <a:ext cx="2201156" cy="1219801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923325" y="1751152"/>
            <a:ext cx="65730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Medium"/>
              <a:buNone/>
              <a:defRPr sz="2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42900" lvl="1" marL="914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2" type="body"/>
          </p:nvPr>
        </p:nvSpPr>
        <p:spPr>
          <a:xfrm>
            <a:off x="923325" y="2609752"/>
            <a:ext cx="65730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3"/>
          <p:cNvSpPr/>
          <p:nvPr/>
        </p:nvSpPr>
        <p:spPr>
          <a:xfrm>
            <a:off x="923326" y="6585575"/>
            <a:ext cx="2542684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© BEHAVOX LTD. 2021  //  CONFIDENTIAL AND PROPRIETARY </a:t>
            </a:r>
            <a:endParaRPr/>
          </a:p>
        </p:txBody>
      </p:sp>
      <p:sp>
        <p:nvSpPr>
          <p:cNvPr id="22" name="Google Shape;22;p3"/>
          <p:cNvSpPr/>
          <p:nvPr/>
        </p:nvSpPr>
        <p:spPr>
          <a:xfrm rot="10800000">
            <a:off x="0" y="0"/>
            <a:ext cx="12192000" cy="24279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" showMasterSp="0">
  <p:cSld name="Quote Slid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"/>
          <p:cNvPicPr preferRelativeResize="0"/>
          <p:nvPr/>
        </p:nvPicPr>
        <p:blipFill rotWithShape="1">
          <a:blip r:embed="rId2">
            <a:alphaModFix/>
          </a:blip>
          <a:srcRect b="0" l="9" r="9" t="0"/>
          <a:stretch/>
        </p:blipFill>
        <p:spPr>
          <a:xfrm>
            <a:off x="0" y="0"/>
            <a:ext cx="12191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/>
          <p:nvPr>
            <p:ph idx="1" type="body"/>
          </p:nvPr>
        </p:nvSpPr>
        <p:spPr>
          <a:xfrm>
            <a:off x="2118048" y="2225616"/>
            <a:ext cx="7955905" cy="13457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algn="ctr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Medium"/>
              <a:buNone/>
              <a:defRPr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2809492" y="3697858"/>
            <a:ext cx="6573017" cy="4399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4"/>
          <p:cNvSpPr/>
          <p:nvPr/>
        </p:nvSpPr>
        <p:spPr>
          <a:xfrm>
            <a:off x="303324" y="6542396"/>
            <a:ext cx="2542684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© BEHAVOX LTD. 2021  //  CONFIDENTIAL AND PROPRIETARY </a:t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 rot="10800000">
            <a:off x="0" y="0"/>
            <a:ext cx="12192000" cy="24279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showMasterSp="0">
  <p:cSld name="Blank Slid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5"/>
          <p:cNvPicPr preferRelativeResize="0"/>
          <p:nvPr/>
        </p:nvPicPr>
        <p:blipFill rotWithShape="1">
          <a:blip r:embed="rId2">
            <a:alphaModFix/>
          </a:blip>
          <a:srcRect b="0" l="9" r="19" t="0"/>
          <a:stretch/>
        </p:blipFill>
        <p:spPr>
          <a:xfrm>
            <a:off x="0" y="0"/>
            <a:ext cx="12191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/>
          <p:nvPr/>
        </p:nvSpPr>
        <p:spPr>
          <a:xfrm rot="-5400000">
            <a:off x="4244691" y="-1092301"/>
            <a:ext cx="3702600" cy="1219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5"/>
          <p:cNvSpPr/>
          <p:nvPr/>
        </p:nvSpPr>
        <p:spPr>
          <a:xfrm>
            <a:off x="303324" y="6542396"/>
            <a:ext cx="2542684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© BEHAVOX LTD. 2021  //  CONFIDENTIAL AND PROPRIETARY </a:t>
            </a:r>
            <a:endParaRPr/>
          </a:p>
        </p:txBody>
      </p:sp>
      <p:sp>
        <p:nvSpPr>
          <p:cNvPr id="33" name="Google Shape;33;p5"/>
          <p:cNvSpPr/>
          <p:nvPr/>
        </p:nvSpPr>
        <p:spPr>
          <a:xfrm rot="10800000">
            <a:off x="0" y="0"/>
            <a:ext cx="12192000" cy="24279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Content" showMasterSp="0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35" name="Google Shape;35;p6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/>
          <p:nvPr/>
        </p:nvSpPr>
        <p:spPr>
          <a:xfrm>
            <a:off x="19450" y="9725"/>
            <a:ext cx="12192000" cy="536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6"/>
          <p:cNvSpPr/>
          <p:nvPr/>
        </p:nvSpPr>
        <p:spPr>
          <a:xfrm rot="5400000">
            <a:off x="5337550" y="6825"/>
            <a:ext cx="1555800" cy="1219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FFFFFF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" name="Google Shape;41;p6"/>
          <p:cNvSpPr/>
          <p:nvPr/>
        </p:nvSpPr>
        <p:spPr>
          <a:xfrm>
            <a:off x="745510" y="6566525"/>
            <a:ext cx="2542684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© BEHAVOX LTD. 2021  //  CONFIDENTIAL AND PROPRIETARY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ull Content" showMasterSp="0">
  <p:cSld name="Title and Full Conte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43" name="Google Shape;43;p7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/>
          <p:nvPr/>
        </p:nvSpPr>
        <p:spPr>
          <a:xfrm>
            <a:off x="19450" y="9725"/>
            <a:ext cx="12192000" cy="536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7"/>
          <p:cNvSpPr/>
          <p:nvPr/>
        </p:nvSpPr>
        <p:spPr>
          <a:xfrm rot="5400000">
            <a:off x="5337550" y="6825"/>
            <a:ext cx="1555800" cy="1219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FFFFFF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838199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>
                <a:solidFill>
                  <a:srgbClr val="000000"/>
                </a:solidFill>
              </a:defRPr>
            </a:lvl1pPr>
            <a:lvl2pPr indent="-342900" lvl="1" marL="914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>
                <a:solidFill>
                  <a:srgbClr val="000000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8" name="Google Shape;48;p7"/>
          <p:cNvSpPr/>
          <p:nvPr/>
        </p:nvSpPr>
        <p:spPr>
          <a:xfrm>
            <a:off x="745510" y="6566525"/>
            <a:ext cx="2542684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© BEHAVOX LTD. 2021  //  CONFIDENTIAL AND PROPRIETARY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Only" showMasterSp="0">
  <p:cSld name="Title 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50" name="Google Shape;50;p8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"/>
          <p:cNvSpPr/>
          <p:nvPr/>
        </p:nvSpPr>
        <p:spPr>
          <a:xfrm>
            <a:off x="19450" y="9725"/>
            <a:ext cx="12192000" cy="536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8"/>
          <p:cNvSpPr/>
          <p:nvPr/>
        </p:nvSpPr>
        <p:spPr>
          <a:xfrm rot="5400000">
            <a:off x="5337550" y="6825"/>
            <a:ext cx="1555800" cy="1219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FFFFFF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/>
          <p:nvPr/>
        </p:nvSpPr>
        <p:spPr>
          <a:xfrm>
            <a:off x="745510" y="6566525"/>
            <a:ext cx="2542684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© BEHAVOX LTD. 2021  //  CONFIDENTIAL AND PROPRIETARY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/>
          <p:nvPr/>
        </p:nvSpPr>
        <p:spPr>
          <a:xfrm rot="10800000">
            <a:off x="0" y="0"/>
            <a:ext cx="12192000" cy="24279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9"/>
          <p:cNvSpPr/>
          <p:nvPr/>
        </p:nvSpPr>
        <p:spPr>
          <a:xfrm rot="-5400000">
            <a:off x="4920011" y="-417006"/>
            <a:ext cx="2351984" cy="1219801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9"/>
          <p:cNvSpPr txBox="1"/>
          <p:nvPr/>
        </p:nvSpPr>
        <p:spPr>
          <a:xfrm>
            <a:off x="1073380" y="3719254"/>
            <a:ext cx="5735885" cy="861774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THANK YOU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59" name="Google Shape;59;p9"/>
          <p:cNvCxnSpPr/>
          <p:nvPr/>
        </p:nvCxnSpPr>
        <p:spPr>
          <a:xfrm>
            <a:off x="879231" y="3796937"/>
            <a:ext cx="0" cy="165521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0" name="Google Shape;60;p9"/>
          <p:cNvSpPr txBox="1"/>
          <p:nvPr/>
        </p:nvSpPr>
        <p:spPr>
          <a:xfrm>
            <a:off x="1073380" y="5175148"/>
            <a:ext cx="204071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info@behavox.com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Google Shape;61;p9"/>
          <p:cNvSpPr txBox="1"/>
          <p:nvPr/>
        </p:nvSpPr>
        <p:spPr>
          <a:xfrm>
            <a:off x="1073380" y="4798384"/>
            <a:ext cx="191730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www.behavox.com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" name="Google Shape;62;p9"/>
          <p:cNvSpPr/>
          <p:nvPr/>
        </p:nvSpPr>
        <p:spPr>
          <a:xfrm>
            <a:off x="1069360" y="6585575"/>
            <a:ext cx="2542684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© BEHAVOX LTD. 2023  //  CONFIDENTIAL AND PROPRIETARY </a:t>
            </a:r>
            <a:endParaRPr/>
          </a:p>
        </p:txBody>
      </p:sp>
      <p:pic>
        <p:nvPicPr>
          <p:cNvPr descr="A picture containing icon&#10;&#10;Description automatically generated" id="63" name="Google Shape;6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74868" y="750685"/>
            <a:ext cx="1939225" cy="277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/>
          <p:nvPr/>
        </p:nvSpPr>
        <p:spPr>
          <a:xfrm>
            <a:off x="1069360" y="6585575"/>
            <a:ext cx="2542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© BEHAVOX LTD. 202</a:t>
            </a:r>
            <a:r>
              <a:rPr lang="en-US" sz="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0" i="0" lang="en-US" sz="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//  CONFIDENTIAL AND PROPRIETARY </a:t>
            </a:r>
            <a:endParaRPr/>
          </a:p>
        </p:txBody>
      </p:sp>
      <p:pic>
        <p:nvPicPr>
          <p:cNvPr descr="A picture containing icon&#10;&#10;Description automatically generated" id="70" name="Google Shape;7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74868" y="750685"/>
            <a:ext cx="1939225" cy="277032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1"/>
          <p:cNvSpPr txBox="1"/>
          <p:nvPr>
            <p:ph idx="1" type="body"/>
          </p:nvPr>
        </p:nvSpPr>
        <p:spPr>
          <a:xfrm>
            <a:off x="1069975" y="3649239"/>
            <a:ext cx="6573000" cy="10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SemiBold"/>
              <a:buNone/>
              <a:defRPr sz="2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indent="-342900" lvl="1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2" type="body"/>
          </p:nvPr>
        </p:nvSpPr>
        <p:spPr>
          <a:xfrm>
            <a:off x="1069350" y="4787460"/>
            <a:ext cx="6573000" cy="7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73" name="Google Shape;73;p11"/>
          <p:cNvCxnSpPr/>
          <p:nvPr/>
        </p:nvCxnSpPr>
        <p:spPr>
          <a:xfrm>
            <a:off x="879231" y="3610708"/>
            <a:ext cx="0" cy="1700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9" r="9" t="0"/>
          <a:stretch/>
        </p:blipFill>
        <p:spPr>
          <a:xfrm>
            <a:off x="0" y="0"/>
            <a:ext cx="12191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•"/>
              <a:defRPr i="0" sz="2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•"/>
              <a:defRPr i="0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•"/>
              <a:defRPr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•"/>
              <a:defRPr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0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-69850" y="-39300"/>
            <a:ext cx="12331699" cy="6936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SemiBold"/>
              <a:buNone/>
              <a:defRPr i="0" sz="28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•"/>
              <a:defRPr i="0" sz="2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•"/>
              <a:defRPr i="0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•"/>
              <a:defRPr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•"/>
              <a:defRPr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1069975" y="3594825"/>
            <a:ext cx="9349200" cy="1083300"/>
          </a:xfrm>
          <a:prstGeom prst="rect">
            <a:avLst/>
          </a:prstGeom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Markdown for collaborative authoring</a:t>
            </a:r>
            <a:endParaRPr/>
          </a:p>
        </p:txBody>
      </p:sp>
      <p:sp>
        <p:nvSpPr>
          <p:cNvPr id="123" name="Google Shape;123;p20"/>
          <p:cNvSpPr txBox="1"/>
          <p:nvPr>
            <p:ph idx="2" type="body"/>
          </p:nvPr>
        </p:nvSpPr>
        <p:spPr>
          <a:xfrm>
            <a:off x="1069350" y="4787448"/>
            <a:ext cx="6573000" cy="918000"/>
          </a:xfrm>
          <a:prstGeom prst="rect">
            <a:avLst/>
          </a:prstGeom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</a:rPr>
              <a:t>DocOps </a:t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Immediate applications…</a:t>
            </a:r>
            <a:endParaRPr/>
          </a:p>
        </p:txBody>
      </p:sp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Where can we use collaborative authoring for Markdown today? 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Is there content that we need to put in front of customers that seems onerous to produce as a branded deliverable?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Is there content we could make available earlier in the customer journey with little additional cost?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We could deliver ML docs both on-product in HTML, and as </a:t>
            </a:r>
            <a:r>
              <a:rPr lang="en-US"/>
              <a:t>standalone</a:t>
            </a:r>
            <a:r>
              <a:rPr lang="en-US"/>
              <a:t> pdf.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We currently deliver markdown on-product for scenario change docs.  We could provide standalone pdf of this content.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Looking to the future…..</a:t>
            </a:r>
            <a:endParaRPr/>
          </a:p>
        </p:txBody>
      </p:sp>
      <p:sp>
        <p:nvSpPr>
          <p:cNvPr id="197" name="Google Shape;197;p30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What if automation ran every night to: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extract flagged markdown from the repo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build the doc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publish it to a customer-facing portal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…. ensuring that content was up-to-date everyday, automagically?</a:t>
            </a:r>
            <a:endParaRPr/>
          </a:p>
        </p:txBody>
      </p:sp>
      <p:sp>
        <p:nvSpPr>
          <p:cNvPr id="198" name="Google Shape;198;p30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1894" y="3105975"/>
            <a:ext cx="5262225" cy="205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Sound familiar?</a:t>
            </a:r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838200" y="1825625"/>
            <a:ext cx="10515600" cy="3387600"/>
          </a:xfrm>
          <a:prstGeom prst="rect">
            <a:avLst/>
          </a:prstGeom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You need to produce customer facing content, but hate desktop publishing?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You spend way too much time fussing with how a document looks?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You lose track of the latest version of a document- especially when you work on it with other folks?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You find it hard to keep documents in sync when they are </a:t>
            </a:r>
            <a:r>
              <a:rPr lang="en-US"/>
              <a:t>supposed</a:t>
            </a:r>
            <a:r>
              <a:rPr lang="en-US"/>
              <a:t> to </a:t>
            </a:r>
            <a:r>
              <a:rPr lang="en-US"/>
              <a:t>contain</a:t>
            </a:r>
            <a:r>
              <a:rPr lang="en-US"/>
              <a:t> the same content?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You spend too much time trying to manage </a:t>
            </a:r>
            <a:r>
              <a:rPr lang="en-US"/>
              <a:t>writing</a:t>
            </a:r>
            <a:r>
              <a:rPr lang="en-US"/>
              <a:t> or editing permissions on </a:t>
            </a:r>
            <a:r>
              <a:rPr lang="en-US"/>
              <a:t>privileged</a:t>
            </a:r>
            <a:r>
              <a:rPr lang="en-US"/>
              <a:t> content?</a:t>
            </a:r>
            <a:endParaRPr/>
          </a:p>
        </p:txBody>
      </p:sp>
    </p:spTree>
  </p:cSld>
  <p:clrMapOvr>
    <a:masterClrMapping/>
  </p:clrMapOvr>
  <mc:AlternateContent>
    <mc:Choice Requires="p14">
      <p:transition spd="med" p14:dur="600">
        <p:fade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390500" y="4999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if…...</a:t>
            </a:r>
            <a:endParaRPr/>
          </a:p>
        </p:txBody>
      </p:sp>
      <p:sp>
        <p:nvSpPr>
          <p:cNvPr id="135" name="Google Shape;135;p22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You authored  content in Markdown, and </a:t>
            </a:r>
            <a:r>
              <a:rPr lang="en-US"/>
              <a:t>managed</a:t>
            </a:r>
            <a:r>
              <a:rPr lang="en-US"/>
              <a:t> content in GitLab?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You could focus on your ideas and leave the styling and delivery to a downstream process.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2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2200" y="1447800"/>
            <a:ext cx="4533650" cy="4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authoring challenge….</a:t>
            </a:r>
            <a:endParaRPr/>
          </a:p>
        </p:txBody>
      </p:sp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Desktop publishing in Google Docs</a:t>
            </a:r>
            <a:endParaRPr/>
          </a:p>
          <a:p>
            <a:pPr indent="-342900" lvl="1" marL="914400" rtl="0" algn="l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An author wastes about 30% of their time on appearance and formatting for corporate style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This effort adds no value to the content</a:t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2200" y="1825625"/>
            <a:ext cx="4351199" cy="435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reuse challenge……</a:t>
            </a:r>
            <a:endParaRPr/>
          </a:p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Reuse</a:t>
            </a:r>
            <a:endParaRPr/>
          </a:p>
          <a:p>
            <a:pPr indent="-342900" lvl="1" marL="914400" rtl="0" algn="l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Large monolithic files are inherently not very reusable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Markdown files can contain very discrete chunks of topic content that are reusable</a:t>
            </a:r>
            <a:endParaRPr/>
          </a:p>
        </p:txBody>
      </p:sp>
      <p:sp>
        <p:nvSpPr>
          <p:cNvPr id="152" name="Google Shape;152;p24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2201" y="1825625"/>
            <a:ext cx="4385827" cy="4207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control challenge….</a:t>
            </a:r>
            <a:endParaRPr/>
          </a:p>
        </p:txBody>
      </p:sp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838200" y="1825625"/>
            <a:ext cx="5619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We have all run into problems controlling content in GSuites: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Keeping documents in sync when they are supposed to be the same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Clone and own- someone grabs your document and lets part of it get out of date when it can’t inherit changes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5"/>
          <p:cNvSpPr txBox="1"/>
          <p:nvPr>
            <p:ph idx="2" type="body"/>
          </p:nvPr>
        </p:nvSpPr>
        <p:spPr>
          <a:xfrm>
            <a:off x="6666925" y="1825625"/>
            <a:ext cx="4610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3623" y="1825625"/>
            <a:ext cx="3837300" cy="362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Markdown?</a:t>
            </a:r>
            <a:endParaRPr/>
          </a:p>
        </p:txBody>
      </p:sp>
      <p:sp>
        <p:nvSpPr>
          <p:cNvPr id="167" name="Google Shape;167;p26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Markdown  is a lightweight markup language for creating formatted text using a plain-text editor. 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Markdown support basic elements like headings, lists and tables.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Markdown is rendered by a browser.</a:t>
            </a:r>
            <a:endParaRPr/>
          </a:p>
        </p:txBody>
      </p:sp>
      <p:sp>
        <p:nvSpPr>
          <p:cNvPr id="168" name="Google Shape;168;p26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## Behavox suggestions: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* Target only Front Office employee ME Groups;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* Consider excluding Front Office Controls, Business Management, Admin or any other Groups that do not engage in trading activity;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* Use of additional CRX Scenarios. This includes: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   * Insider Dealing;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   * Insider Dealing Activity;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   * Front Running;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   * Wash Trades;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   * Parking Equities;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   * Parking Securities;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   * Gifts &amp; Entertainment.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Ok, I wrote in markdown, now what?</a:t>
            </a:r>
            <a:endParaRPr/>
          </a:p>
        </p:txBody>
      </p:sp>
      <p:sp>
        <p:nvSpPr>
          <p:cNvPr id="174" name="Google Shape;174;p27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Markdown</a:t>
            </a:r>
            <a:r>
              <a:rPr lang="en-US"/>
              <a:t> files play well with the structured authoring environment that DocOps uses to produce Help Center.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We can map markdown files to create a structure or hierarchy of topics to form deliverables.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Markdown can share a map with our regular content files too if you want to create a hybrid deliverable.</a:t>
            </a:r>
            <a:endParaRPr/>
          </a:p>
        </p:txBody>
      </p:sp>
      <p:sp>
        <p:nvSpPr>
          <p:cNvPr id="175" name="Google Shape;175;p27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3500" y="1977150"/>
            <a:ext cx="3695700" cy="40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Transforming markdown</a:t>
            </a:r>
            <a:endParaRPr/>
          </a:p>
        </p:txBody>
      </p:sp>
      <p:sp>
        <p:nvSpPr>
          <p:cNvPr id="182" name="Google Shape;182;p28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Once content is mapped, our transforms can produce </a:t>
            </a:r>
            <a:r>
              <a:rPr lang="en-US"/>
              <a:t>on-brand PDF, </a:t>
            </a:r>
            <a:r>
              <a:rPr lang="en-US"/>
              <a:t>Help Center topics, or WebHelp off product.</a:t>
            </a:r>
            <a:endParaRPr/>
          </a:p>
        </p:txBody>
      </p:sp>
      <p:sp>
        <p:nvSpPr>
          <p:cNvPr id="183" name="Google Shape;183;p28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447800"/>
            <a:ext cx="3768975" cy="309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9724" y="3305475"/>
            <a:ext cx="4564075" cy="287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Behavox">
      <a:dk1>
        <a:srgbClr val="000000"/>
      </a:dk1>
      <a:lt1>
        <a:srgbClr val="FFFFFF"/>
      </a:lt1>
      <a:dk2>
        <a:srgbClr val="000000"/>
      </a:dk2>
      <a:lt2>
        <a:srgbClr val="FEFFFF"/>
      </a:lt2>
      <a:accent1>
        <a:srgbClr val="2B1053"/>
      </a:accent1>
      <a:accent2>
        <a:srgbClr val="521B92"/>
      </a:accent2>
      <a:accent3>
        <a:srgbClr val="100248"/>
      </a:accent3>
      <a:accent4>
        <a:srgbClr val="011892"/>
      </a:accent4>
      <a:accent5>
        <a:srgbClr val="D5D5D5"/>
      </a:accent5>
      <a:accent6>
        <a:srgbClr val="929292"/>
      </a:accent6>
      <a:hlink>
        <a:srgbClr val="011892"/>
      </a:hlink>
      <a:folHlink>
        <a:srgbClr val="2B105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Behavox">
      <a:dk1>
        <a:srgbClr val="000000"/>
      </a:dk1>
      <a:lt1>
        <a:srgbClr val="FFFFFF"/>
      </a:lt1>
      <a:dk2>
        <a:srgbClr val="000000"/>
      </a:dk2>
      <a:lt2>
        <a:srgbClr val="FEFFFF"/>
      </a:lt2>
      <a:accent1>
        <a:srgbClr val="2B1053"/>
      </a:accent1>
      <a:accent2>
        <a:srgbClr val="521B92"/>
      </a:accent2>
      <a:accent3>
        <a:srgbClr val="100248"/>
      </a:accent3>
      <a:accent4>
        <a:srgbClr val="011892"/>
      </a:accent4>
      <a:accent5>
        <a:srgbClr val="D5D5D5"/>
      </a:accent5>
      <a:accent6>
        <a:srgbClr val="929292"/>
      </a:accent6>
      <a:hlink>
        <a:srgbClr val="011892"/>
      </a:hlink>
      <a:folHlink>
        <a:srgbClr val="2B105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